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Cabin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812D03-E1B2-4C20-AFB5-272E5D778272}">
  <a:tblStyle styleId="{F6812D03-E1B2-4C20-AFB5-272E5D77827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20" Type="http://schemas.openxmlformats.org/officeDocument/2006/relationships/slide" Target="slides/slide13.xml"/><Relationship Id="rId42" Type="http://schemas.openxmlformats.org/officeDocument/2006/relationships/font" Target="fonts/Oswald-regular.fntdata"/><Relationship Id="rId41" Type="http://schemas.openxmlformats.org/officeDocument/2006/relationships/font" Target="fonts/Cabin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Oswald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Cabin-bold.fntdata"/><Relationship Id="rId16" Type="http://schemas.openxmlformats.org/officeDocument/2006/relationships/slide" Target="slides/slide9.xml"/><Relationship Id="rId38" Type="http://schemas.openxmlformats.org/officeDocument/2006/relationships/font" Target="fonts/Cabin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312aae47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a312aae4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312aae47_2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a312aae4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Então, nosso objetivo geral é avaliar o desempenho do Wi-Fi Direct em dispositivos já disponíveis no mercado considerando os aspectos principais: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distância possível de se comunicar? Quanto tempo se gasta para um dispositivo encontrar o outro, se conectar e trocar informações? Qual a taxa de transferência de dados?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312aae47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a312aae47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D2D: um dispositivo representa o líder do grupo e vários Clients podem conectar-se a ele.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local: Aplicação envia um beacon na rede e encontra o servidor que oferece o serviço de compartilhamento. O dispositivo conecta-se ao servidor para enviar/receber arquivos utilizando a rede local, ou seja, não exige nenhuma conexão com a Internet.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Nuvem: Foi utilizado um servidor externo, com funcionamento similar ao servidor local.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312aae47_2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312aae47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Vários clients podem se conectar ao GO e enviar arquivos pra ele (Unilateral para facilitar os testes)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312aae47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a312aae47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312aae47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a312aae4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ShareFile registra as ações realizadas no dispositivo, desde a busca, conexão, envio até a desconexão.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312aae47_2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a312aae4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No envio para os servidores é calculo um ping por 30s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Na hora dos testes, nenhum outro dispositivo estava conectado na rede local.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Testes realizados numa cobertura com visada (sem obstáculos entre os telefones)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312aae47_2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a312aae47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Na hora dos testes, nenhum outro dispositivo estava conectado na rede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312aae47_2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a312aae47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No envio para os servidores é calculo um ping por 30s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Na hora dos testes, nenhum outro dispositivo estava conectado na rede local.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Testes realizados numa cobertura com visada (sem obstáculos entre os telefones)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312aae47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a312aae47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312aae47_2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a312aae47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12aae47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a312aae47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312aae47_2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a312aae47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312aae47_2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a312aae47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312aae47_2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a312aae47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312aae47_2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a312aae47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312aae47_2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a312aae47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312aae47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3a312aae47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file size and distance on the D2D transmission.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312aae47_2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a312aae47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file size and distance on the D2D transmission.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312aae47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a312aae47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file size and distance on the D2D transmission.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312aae47_2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a312aae47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312aae47_2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3a312aae47_2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312aae47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a312aae47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comunicação é algo essencial pras pessoas, promovendo a construção do conhecimento através da informação. Esse ato de trocar informações, vêm se intensificando cada vez mais. Pesquisas como a da Cisco, nos mostram isso. Todos os anos a Cisco realiza uma previsão de consumo com base em dados dos anos anteriores. Segundo a Cisco, o tráfego de dados móveis tende a chegar aos 49 Exabytes - 7 vezes o de 2016. Só pra gente se situar, 1 eb = 1 milhão de tb - Aumento bem expressivo. Paralelo a isso, temos um crescimento do número de dispositivos móveis. Dado esse cenário, é preciso pensar em novas maneiras de se trocar informação de modo a minimizar o uso da rede infraestruturada.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anuncia 49 exabytes por mês de tráfego de dados móveis até 2021 - Pesquisa realizada em 2017.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Crescimento de Dispositivos Móveis e Conexões Globais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312aae47_2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3a312aae47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3b53fc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a3b53fc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comunicação é algo essencial pras pessoas, promovendo a construção do conhecimento através da informação. Esse ato de trocar informações, vêm se intensificando cada vez mais. Pesquisas como a da Cisco, nos mostram isso. Todos os anos a Cisco realiza uma previsão de consumo com base em dados dos anos anteriores. Segundo a Cisco, o tráfego de dados móveis tende a chegar aos 49 Exabytes - 7 vezes o de 2016. Só pra gente se situar, 1 eb = 1 milhão de tb - Aumento bem expressivo. Paralelo a isso, temos um crescimento do número de dispositivos móveis. Dado esse cenário, é preciso pensar em novas maneiras de se trocar informação de modo a minimizar o uso da rede infraestruturada.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anuncia 49 exabytes por mês de tráfego de dados móveis até 2021 - Pesquisa realizada em 2017.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Crescimento de Dispositivos Móveis e Conexões Globais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312aae47_2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a312aae47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comunicação é algo essencial pras pessoas, promovendo a construção do conhecimento através da informação. Esse ato de trocar informações, vêm se intensificando cada vez mais. Pesquisas como a da Cisco, nos mostram isso. Todos os anos a Cisco realiza uma previsão de consumo com base em dados dos anos anteriores. Segundo a Cisco, o tráfego de dados móveis tende a chegar aos 49 Exabytes - 7 vezes o de 2016. Só pra gente se situar, 1 eb = 1 milhão de tb - Aumento bem expressivo. Paralelo a isso, temos um crescimento do número de dispositivos móveis. Dado esse cenário, é preciso pensar em novas maneiras de se trocar informação de modo a minimizar o uso da rede infraestruturada.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anuncia 49 exabytes por mês de tráfego de dados móveis até 2021 - Pesquisa realizada em 2017.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Crescimento de Dispositivos Móveis e Conexões Globais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312aae47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a312aae4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troca de conteúdo multimídia entre dispositivos móveis é uma tarefa rotineira. Tradicionalmente, a transmissão de conteúdo ocorre usando a rede infra-estruturada. Nesse caso, um dispositivo envia conteúdo para um servidor na nuvem, que o encaminha para clientes. Isso resulta em redundância na transmissão de conteúdo na infraestrutura da operadora e no consumo de dados para clientes. A comunicação D2D em redes celulares pode ser definida com uma comunicação direta entre dois dispositivos móveis sem passar pela Estação Base. Técnicas de proximidade como Bluetooth e Wi-Fi Direct podem prover a comunicação D2D entre aplicações. O foco deste trabalho é o Wi-Fi Direct.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312aae47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a312aae4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problema que visamos tratar é explorar os limites da comunicação D2D utilizando o Wi-Fi Direct, isso porque existem poucas iniciativas que utilizam este modelo de comunicação. Nota-se uma deficiência na literatura em ter uma ferramenta de código aberto e uso público - a maioria dos trabalhos relacionados exigem acesso que os usuários comuns não tem, impossibilitando o uso pelo público em geral. Neste cenário, fica a dúvida a diversas questões, como o que é mais eficaz? Trocar informações D2D ou usar a rede infraestruturada?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312aae47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a312aae47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Então, nosso objetivo geral é avaliar o desempenho do Wi-Fi Direct em dispositivos já disponíveis no mercado considerando os aspectos principais: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distância possível de se comunicar? Quanto tempo se gasta para um dispositivo encontrar o outro, se conectar e trocar informações? Qual a taxa de transferência de dados?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312aae47_2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a312aae47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8.jp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gif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ctrTitle"/>
          </p:nvPr>
        </p:nvSpPr>
        <p:spPr>
          <a:xfrm>
            <a:off x="2021350" y="1582775"/>
            <a:ext cx="7039500" cy="17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</a:t>
            </a: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Sharing Content Through Device-to-Device Communication</a:t>
            </a:r>
            <a:endParaRPr b="0" i="0" sz="4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4144000" y="3651000"/>
            <a:ext cx="3027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Daniel M. Reis</a:t>
            </a:r>
            <a:endParaRPr b="0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Theo S. Lins</a:t>
            </a:r>
            <a:endParaRPr b="0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José Marcos S. Nogueira</a:t>
            </a:r>
            <a:endParaRPr b="0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Vinícius F. S. Mota</a:t>
            </a:r>
            <a:endParaRPr b="1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69276"/>
            <a:ext cx="1237200" cy="55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3"/>
          <p:cNvPicPr preferRelativeResize="0"/>
          <p:nvPr/>
        </p:nvPicPr>
        <p:blipFill rotWithShape="1">
          <a:blip r:embed="rId4">
            <a:alphaModFix/>
          </a:blip>
          <a:srcRect b="11948" l="0" r="0" t="0"/>
          <a:stretch/>
        </p:blipFill>
        <p:spPr>
          <a:xfrm>
            <a:off x="747625" y="1159250"/>
            <a:ext cx="557975" cy="9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44" y="4013402"/>
            <a:ext cx="144474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6">
            <a:alphaModFix/>
          </a:blip>
          <a:srcRect b="0" l="2496" r="0" t="0"/>
          <a:stretch/>
        </p:blipFill>
        <p:spPr>
          <a:xfrm>
            <a:off x="359561" y="2923346"/>
            <a:ext cx="1334102" cy="8719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idx="1" type="subTitle"/>
          </p:nvPr>
        </p:nvSpPr>
        <p:spPr>
          <a:xfrm>
            <a:off x="96033" y="4724077"/>
            <a:ext cx="18522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DEPARTAMENTO DE INFORMÁTICA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/>
        </p:nvSpPr>
        <p:spPr>
          <a:xfrm>
            <a:off x="2573100" y="152400"/>
            <a:ext cx="49941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41414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IEEE Symposium on Computers and Communications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91440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pt-BR" sz="1450" u="none" cap="none" strike="noStrike">
                <a:solidFill>
                  <a:srgbClr val="414142"/>
                </a:solidFill>
                <a:latin typeface="Oswald"/>
                <a:ea typeface="Oswald"/>
                <a:cs typeface="Oswald"/>
                <a:sym typeface="Oswald"/>
              </a:rPr>
              <a:t>25-28 June 2018 – Natal, Brazil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31750" y="878488"/>
            <a:ext cx="43719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8">
            <a:alphaModFix/>
          </a:blip>
          <a:srcRect b="38210" l="40542" r="3412" t="57730"/>
          <a:stretch/>
        </p:blipFill>
        <p:spPr>
          <a:xfrm rot="5400000">
            <a:off x="498175" y="2854471"/>
            <a:ext cx="3048399" cy="1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/>
          <p:cNvPicPr preferRelativeResize="0"/>
          <p:nvPr/>
        </p:nvPicPr>
        <p:blipFill rotWithShape="1">
          <a:blip r:embed="rId8">
            <a:alphaModFix/>
          </a:blip>
          <a:srcRect b="38210" l="28940" r="3408" t="57730"/>
          <a:stretch/>
        </p:blipFill>
        <p:spPr>
          <a:xfrm>
            <a:off x="2448175" y="1643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 tool for content sharing based on three communications mode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It logs all network events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friendly user interface (GUI)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Available on </a:t>
            </a:r>
            <a:r>
              <a:rPr b="0" i="1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Google PlayStore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indent="0" lvl="0" marL="698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   goo.gl/gwEC3d 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5765173" y="2220303"/>
            <a:ext cx="2868827" cy="48064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5765173" y="3576081"/>
            <a:ext cx="2868827" cy="421661"/>
          </a:xfrm>
          <a:prstGeom prst="rect">
            <a:avLst/>
          </a:prstGeom>
          <a:solidFill>
            <a:srgbClr val="3A484F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Communication Mode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5952741" y="2748202"/>
            <a:ext cx="1231311" cy="726481"/>
          </a:xfrm>
          <a:prstGeom prst="flowChartMagneticDisk">
            <a:avLst/>
          </a:prstGeom>
          <a:solidFill>
            <a:srgbClr val="00717D"/>
          </a:solidFill>
          <a:ln cap="flat" cmpd="sng" w="25400">
            <a:solidFill>
              <a:srgbClr val="004B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b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Buffer</a:t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7277449" y="2967947"/>
            <a:ext cx="1231311" cy="421662"/>
          </a:xfrm>
          <a:prstGeom prst="flowChartMagneticDisk">
            <a:avLst/>
          </a:prstGeom>
          <a:solidFill>
            <a:srgbClr val="576C77"/>
          </a:solidFill>
          <a:ln cap="flat" cmpd="sng" w="25400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 Log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Communication modes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56838" y="240745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 rotWithShape="1">
          <a:blip r:embed="rId5">
            <a:alphaModFix/>
          </a:blip>
          <a:srcRect b="60067" l="26984" r="41435" t="0"/>
          <a:stretch/>
        </p:blipFill>
        <p:spPr>
          <a:xfrm>
            <a:off x="4165800" y="1680077"/>
            <a:ext cx="990500" cy="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6">
            <a:alphaModFix/>
          </a:blip>
          <a:srcRect b="68821" l="0" r="51060" t="0"/>
          <a:stretch/>
        </p:blipFill>
        <p:spPr>
          <a:xfrm>
            <a:off x="7895629" y="998431"/>
            <a:ext cx="890226" cy="9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946" y="260695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4988" y="2154457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050" y="2137660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144" y="260695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3604925" y="254516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5709944" y="2405716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1897350" y="2419350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5">
            <a:alphaModFix/>
          </a:blip>
          <a:srcRect b="0" l="64593" r="0" t="43078"/>
          <a:stretch/>
        </p:blipFill>
        <p:spPr>
          <a:xfrm>
            <a:off x="5295207" y="2740902"/>
            <a:ext cx="1110524" cy="9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3462052" y="280479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5">
            <a:alphaModFix/>
          </a:blip>
          <a:srcRect b="60067" l="26984" r="41435" t="0"/>
          <a:stretch/>
        </p:blipFill>
        <p:spPr>
          <a:xfrm>
            <a:off x="7895629" y="2319237"/>
            <a:ext cx="990500" cy="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8130003" y="358882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331525" y="2003400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331525" y="3146400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-30012" y="315792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3375202" y="355526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8074391" y="438439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1853925" y="3169825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GO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5333775" y="3723207"/>
            <a:ext cx="924349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Local</a:t>
            </a:r>
            <a:b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973418" y="1169936"/>
            <a:ext cx="1166379" cy="694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External</a:t>
            </a:r>
            <a:b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38210" l="40542" r="3412" t="57730"/>
          <a:stretch/>
        </p:blipFill>
        <p:spPr>
          <a:xfrm rot="5400000">
            <a:off x="1336375" y="3083071"/>
            <a:ext cx="3048399" cy="1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38210" l="40542" r="3412" t="57730"/>
          <a:stretch/>
        </p:blipFill>
        <p:spPr>
          <a:xfrm rot="5400000">
            <a:off x="6100618" y="3139408"/>
            <a:ext cx="1252209" cy="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921085" y="4366443"/>
            <a:ext cx="8595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456873" y="4366450"/>
            <a:ext cx="526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Infrastructured Network</a:t>
            </a:r>
            <a:endParaRPr/>
          </a:p>
        </p:txBody>
      </p:sp>
      <p:grpSp>
        <p:nvGrpSpPr>
          <p:cNvPr id="226" name="Google Shape;226;p33"/>
          <p:cNvGrpSpPr/>
          <p:nvPr/>
        </p:nvGrpSpPr>
        <p:grpSpPr>
          <a:xfrm>
            <a:off x="858978" y="2876600"/>
            <a:ext cx="833248" cy="196800"/>
            <a:chOff x="858978" y="2876600"/>
            <a:chExt cx="833248" cy="196800"/>
          </a:xfrm>
        </p:grpSpPr>
        <p:pic>
          <p:nvPicPr>
            <p:cNvPr id="227" name="Google Shape;227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58978" y="2876600"/>
              <a:ext cx="281050" cy="19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411176" y="2876600"/>
              <a:ext cx="281050" cy="19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3"/>
          <p:cNvSpPr txBox="1"/>
          <p:nvPr/>
        </p:nvSpPr>
        <p:spPr>
          <a:xfrm>
            <a:off x="642155" y="3501687"/>
            <a:ext cx="1338246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WiFi Direct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D2D -WiFi Direct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9150" y="1140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7625" y="10842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30675" y="1140125"/>
            <a:ext cx="1334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 A (GO)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7604975" y="1140125"/>
            <a:ext cx="174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 B (Client)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2981524" y="1545625"/>
            <a:ext cx="30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Searching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5">
            <a:alphaModFix/>
          </a:blip>
          <a:srcRect b="13263" l="48132" r="46127" t="13621"/>
          <a:stretch/>
        </p:blipFill>
        <p:spPr>
          <a:xfrm>
            <a:off x="7324775" y="1616600"/>
            <a:ext cx="150275" cy="34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5">
            <a:alphaModFix/>
          </a:blip>
          <a:srcRect b="13263" l="48132" r="46127" t="13621"/>
          <a:stretch/>
        </p:blipFill>
        <p:spPr>
          <a:xfrm>
            <a:off x="1564675" y="1616600"/>
            <a:ext cx="150275" cy="34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/>
        </p:nvSpPr>
        <p:spPr>
          <a:xfrm>
            <a:off x="3451450" y="19266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Reply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3073300" y="42888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Request disconnection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451438" y="46698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Finalize group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3073300" y="25362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Request connection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451438" y="29172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Connection ack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3061577" y="36030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Data transfer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1513" y="3649038"/>
            <a:ext cx="64240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501" y="3657024"/>
            <a:ext cx="393621" cy="3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GUI Snapshots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693650" y="4224225"/>
            <a:ext cx="7940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443" y="4011641"/>
            <a:ext cx="587571" cy="5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86" y="1272175"/>
            <a:ext cx="8020918" cy="353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6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Event LOG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Timestamp and log all network events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Searching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Connection request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Disconnection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Device type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 (GO, CLIENT),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address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and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Number of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devices found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in the search;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Size of the file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being transmitted. </a:t>
            </a:r>
            <a:endParaRPr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Send/receive files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7" name="Google Shape;31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Evaluation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Evaluate content sharing in the three communication modes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D2D Metrics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Search time for nearby GO devices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Time to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 connection (pairing)</a:t>
            </a:r>
            <a:endParaRPr/>
          </a:p>
          <a:p>
            <a:pPr indent="0" lvl="1" marL="527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D2D and Infrastructure metrics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Throughput</a:t>
            </a:r>
            <a:endParaRPr/>
          </a:p>
        </p:txBody>
      </p:sp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Evaluation: Setup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Two smartphones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Motorola XT1069 16GB;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Local server: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One notebook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Core I3 with 8GB of DDR3 RAM</a:t>
            </a:r>
            <a:endParaRPr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External server: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Brazilian Web hosting service (LocaWeb)</a:t>
            </a:r>
            <a:endParaRPr/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15Mbps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fiber optics Internet access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One modem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Wi-Fi ZTE F660.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63997" r="0" t="41529"/>
          <a:stretch/>
        </p:blipFill>
        <p:spPr>
          <a:xfrm>
            <a:off x="5710133" y="3590385"/>
            <a:ext cx="1129200" cy="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b="70154" l="0" r="51071" t="0"/>
          <a:stretch/>
        </p:blipFill>
        <p:spPr>
          <a:xfrm>
            <a:off x="7582408" y="3608885"/>
            <a:ext cx="890050" cy="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6">
            <a:alphaModFix/>
          </a:blip>
          <a:srcRect b="0" l="0" r="71517" t="0"/>
          <a:stretch/>
        </p:blipFill>
        <p:spPr>
          <a:xfrm>
            <a:off x="970083" y="3749160"/>
            <a:ext cx="55255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6">
            <a:alphaModFix/>
          </a:blip>
          <a:srcRect b="0" l="0" r="71517" t="0"/>
          <a:stretch/>
        </p:blipFill>
        <p:spPr>
          <a:xfrm>
            <a:off x="2404908" y="3749160"/>
            <a:ext cx="55255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59983" l="28611" r="43542" t="0"/>
          <a:stretch/>
        </p:blipFill>
        <p:spPr>
          <a:xfrm>
            <a:off x="3935033" y="3665323"/>
            <a:ext cx="873350" cy="6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18017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50783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69833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9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Evaluation: Methodology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Send files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10x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for each scenario: [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0, 1, 3, 5, 10, 15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] metros.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2200 transmissions in D2D (total = 55,21GB) </a:t>
            </a:r>
            <a:endParaRPr/>
          </a:p>
          <a:p>
            <a:pPr indent="0" lvl="2" marL="52705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370 transmissions for each distance;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370 transmissions on the local server (total = 9.2GB);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370 transmissions on external server (total = 9.2GB);</a:t>
            </a:r>
            <a:endParaRPr/>
          </a:p>
          <a:p>
            <a:pPr indent="0" lvl="1" marL="527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Average RTT (servers) - Pings for 30s – before each file transfer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/>
          </a:p>
          <a:p>
            <a:pPr indent="-228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60 D2D connections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-&gt; 10 for each distance;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Evaluation: file set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57" name="Google Shape;357;p40"/>
          <p:cNvGraphicFramePr/>
          <p:nvPr/>
        </p:nvGraphicFramePr>
        <p:xfrm>
          <a:off x="145950" y="16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{F6812D03-E1B2-4C20-AFB5-272E5D778272}</a:tableStyleId>
              </a:tblPr>
              <a:tblGrid>
                <a:gridCol w="2439825"/>
                <a:gridCol w="6460850"/>
              </a:tblGrid>
              <a:tr h="2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Size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6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Image (png)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42.6KB; 59.2KB; 60.8KB; 60.9KB; 68KB; 76.5KB; 79.8KB; 84.5KB; 121.2KB; 828.9KB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9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Music (mp3)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3.2MB; 4.6MB; 4.7MB; 4.9MB; 5.7MB; 6.6MB; 7.2MB; 7.3MB; 7.6MB; 9.5MB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0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Doc (pdf)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104.5KB; 314.2KB; 396.2KB; 452.8KB; 560.4KB; 985.4KB; 1MB; 2.3MB; 3.3MB; 6.6MB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9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Video (mp4)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467.7KB; 589.4KB; 2.1MB; 7.6MB; 7.9MB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0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Disc (iso)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227MB; 617.8MB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58" name="Google Shape;358;p40"/>
          <p:cNvSpPr txBox="1"/>
          <p:nvPr/>
        </p:nvSpPr>
        <p:spPr>
          <a:xfrm>
            <a:off x="3275874" y="1095300"/>
            <a:ext cx="3757971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Total = 37 files (942,3MB)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9" name="Google Shape;35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1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/>
          <p:nvPr/>
        </p:nvSpPr>
        <p:spPr>
          <a:xfrm>
            <a:off x="68391" y="940900"/>
            <a:ext cx="68365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Outline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Related work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ShareFile: Content Sharing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Performance Evaluation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Methodology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Conclusion and Future works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5" name="Google Shape;37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/>
          <p:nvPr/>
        </p:nvSpPr>
        <p:spPr>
          <a:xfrm>
            <a:off x="68391" y="940900"/>
            <a:ext cx="70462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78" name="Google Shape;378;p42"/>
          <p:cNvCxnSpPr/>
          <p:nvPr/>
        </p:nvCxnSpPr>
        <p:spPr>
          <a:xfrm>
            <a:off x="2549769" y="1793631"/>
            <a:ext cx="386862" cy="187569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9" name="Google Shape;379;p42"/>
          <p:cNvSpPr/>
          <p:nvPr/>
        </p:nvSpPr>
        <p:spPr>
          <a:xfrm>
            <a:off x="4397197" y="2850915"/>
            <a:ext cx="2717411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90% less than 450ms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2977662" y="1781908"/>
            <a:ext cx="820615" cy="517542"/>
          </a:xfrm>
          <a:prstGeom prst="ellipse">
            <a:avLst/>
          </a:pr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7" name="Google Shape;3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/>
          <p:nvPr/>
        </p:nvSpPr>
        <p:spPr>
          <a:xfrm>
            <a:off x="68391" y="940900"/>
            <a:ext cx="67427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90" name="Google Shape;390;p43"/>
          <p:cNvCxnSpPr/>
          <p:nvPr/>
        </p:nvCxnSpPr>
        <p:spPr>
          <a:xfrm rot="10800000">
            <a:off x="5219667" y="2029978"/>
            <a:ext cx="172948" cy="654607"/>
          </a:xfrm>
          <a:prstGeom prst="straightConnector1">
            <a:avLst/>
          </a:prstGeom>
          <a:noFill/>
          <a:ln cap="flat" cmpd="sng" w="38100">
            <a:solidFill>
              <a:srgbClr val="9F5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43"/>
          <p:cNvSpPr/>
          <p:nvPr/>
        </p:nvSpPr>
        <p:spPr>
          <a:xfrm>
            <a:off x="4549049" y="2838650"/>
            <a:ext cx="2858475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90% less than 1050ms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8" name="Google Shape;39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" name="Google Shape;40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0" name="Google Shape;410;p45"/>
          <p:cNvSpPr/>
          <p:nvPr/>
        </p:nvSpPr>
        <p:spPr>
          <a:xfrm>
            <a:off x="3923090" y="3136829"/>
            <a:ext cx="491610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Up to 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3m of distance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all connections were </a:t>
            </a:r>
            <a:r>
              <a:rPr b="1"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1.5s</a:t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1606062" y="1519511"/>
            <a:ext cx="1406769" cy="1052239"/>
          </a:xfrm>
          <a:prstGeom prst="ellipse">
            <a:avLst/>
          </a:prstGeom>
          <a:solidFill>
            <a:srgbClr val="FFAB40">
              <a:alpha val="35686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6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3923090" y="3136829"/>
            <a:ext cx="491610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15m of distance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all connections were </a:t>
            </a:r>
            <a:r>
              <a:rPr b="1"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3.5s</a:t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3602418" y="1305618"/>
            <a:ext cx="1406769" cy="1052239"/>
          </a:xfrm>
          <a:prstGeom prst="ellipse">
            <a:avLst/>
          </a:prstGeom>
          <a:solidFill>
            <a:srgbClr val="FFAB40">
              <a:alpha val="35686"/>
            </a:srgbClr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47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9" name="Google Shape;42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0" y="1591338"/>
            <a:ext cx="5920306" cy="355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  Throughput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5524872" y="1818000"/>
            <a:ext cx="3619200" cy="9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Up to  </a:t>
            </a:r>
            <a:r>
              <a:rPr b="1" i="0" lang="pt-BR" sz="28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3m</a:t>
            </a:r>
            <a:r>
              <a:rPr b="1" i="0" lang="pt-BR" sz="2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-&gt; 75% of cases up to 6591KBps</a:t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5747498" y="3163550"/>
            <a:ext cx="33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Throughput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5008KBps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47"/>
          <p:cNvCxnSpPr/>
          <p:nvPr/>
        </p:nvCxnSpPr>
        <p:spPr>
          <a:xfrm>
            <a:off x="5908431" y="3198721"/>
            <a:ext cx="1212009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464100" y="1418875"/>
            <a:ext cx="2785788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2" name="Google Shape;44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318" y="1936025"/>
            <a:ext cx="3162388" cy="189742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8"/>
          <p:cNvSpPr/>
          <p:nvPr/>
        </p:nvSpPr>
        <p:spPr>
          <a:xfrm>
            <a:off x="464100" y="4459900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5008KBps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7645" y="1871075"/>
            <a:ext cx="4410817" cy="2625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8"/>
          <p:cNvSpPr txBox="1"/>
          <p:nvPr/>
        </p:nvSpPr>
        <p:spPr>
          <a:xfrm>
            <a:off x="5324811" y="1418875"/>
            <a:ext cx="1833665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Local server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151976" y="793000"/>
            <a:ext cx="2354350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Throughput</a:t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4137625" y="4490025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Down Link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14900KBps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6241644" y="3679557"/>
            <a:ext cx="17139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Average RTT = 4.59ms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9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464100" y="1418875"/>
            <a:ext cx="2785788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7" name="Google Shape;45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318" y="1936025"/>
            <a:ext cx="3162388" cy="189742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/>
          <p:nvPr/>
        </p:nvSpPr>
        <p:spPr>
          <a:xfrm>
            <a:off x="464100" y="4459900"/>
            <a:ext cx="33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5008KBps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4178533" y="1418875"/>
            <a:ext cx="3932066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Cloud (External server)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151976" y="793000"/>
            <a:ext cx="2354350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Throughput</a:t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49"/>
          <p:cNvSpPr/>
          <p:nvPr/>
        </p:nvSpPr>
        <p:spPr>
          <a:xfrm>
            <a:off x="4178533" y="4466570"/>
            <a:ext cx="44629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Down Link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7900KBps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9593" y="1888044"/>
            <a:ext cx="4410817" cy="26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9"/>
          <p:cNvSpPr/>
          <p:nvPr/>
        </p:nvSpPr>
        <p:spPr>
          <a:xfrm>
            <a:off x="4684134" y="3289849"/>
            <a:ext cx="1795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Average RTT = 29.28ms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Challenges and limitations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693600" y="1339674"/>
            <a:ext cx="79404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WiFi Direct must be better explored by developers</a:t>
            </a:r>
            <a:endParaRPr/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Searching and connection  times introduce  delay</a:t>
            </a:r>
            <a:endParaRPr/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Groups must be set manually in Android Devices (or users must have root access – not default) </a:t>
            </a:r>
            <a:endParaRPr/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Privacy is always a concern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1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1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693650" y="1107699"/>
            <a:ext cx="81699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ShareFile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 too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 for content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shar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ing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ShareFile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also a tool to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measure network performance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 the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best case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, closer devices, network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2s</a:t>
            </a:r>
            <a:endParaRPr/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 the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worst case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, network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avg. throughput 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achieves 63%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of the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cloud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throughput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Public available on </a:t>
            </a:r>
            <a:r>
              <a:rPr b="0" i="1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Google PlayStore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indent="0" lvl="0" marL="698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   goo.gl/gwEC3d </a:t>
            </a:r>
            <a:endParaRPr/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5"/>
          <p:cNvSpPr txBox="1"/>
          <p:nvPr/>
        </p:nvSpPr>
        <p:spPr>
          <a:xfrm>
            <a:off x="295075" y="1252650"/>
            <a:ext cx="52425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Smart devices</a:t>
            </a:r>
            <a:r>
              <a:rPr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have become popular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Mobile applications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2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27075" y="-2214275"/>
            <a:ext cx="9144000" cy="67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2"/>
          <p:cNvSpPr txBox="1"/>
          <p:nvPr/>
        </p:nvSpPr>
        <p:spPr>
          <a:xfrm>
            <a:off x="1849225" y="2259275"/>
            <a:ext cx="5718000" cy="14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0" y="3899075"/>
            <a:ext cx="9144000" cy="12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1849225" y="2313625"/>
            <a:ext cx="66750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Daniel M. Reis			    danielmartinsreis@gmail.com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Theo S. Lins 			    theo@decsi.ufop.br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José Marcos S. Nogueira	    jmarcos@dcc.ufmg.br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Vinícius F. S. Mota         vinicius.mota@inf.ufes.br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2344000" y="0"/>
            <a:ext cx="4994100" cy="7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41414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IEEE Symposium on Computers and Communications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91440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pt-BR" sz="1450" u="none" cap="none" strike="noStrike">
                <a:solidFill>
                  <a:srgbClr val="414142"/>
                </a:solidFill>
                <a:latin typeface="Oswald"/>
                <a:ea typeface="Oswald"/>
                <a:cs typeface="Oswald"/>
                <a:sym typeface="Oswald"/>
              </a:rPr>
              <a:t>25-28 June 2018 – Natal, Brazil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0" name="Google Shape;490;p52"/>
          <p:cNvSpPr txBox="1"/>
          <p:nvPr>
            <p:ph type="ctrTitle"/>
          </p:nvPr>
        </p:nvSpPr>
        <p:spPr>
          <a:xfrm>
            <a:off x="3565475" y="1357513"/>
            <a:ext cx="243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pt-BR" sz="4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i="0" sz="40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1" name="Google Shape;49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4">
            <a:alphaModFix/>
          </a:blip>
          <a:srcRect b="38210" l="28940" r="3408" t="57730"/>
          <a:stretch/>
        </p:blipFill>
        <p:spPr>
          <a:xfrm>
            <a:off x="0" y="3853175"/>
            <a:ext cx="9198149" cy="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5475" y="4286488"/>
            <a:ext cx="206721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4000" y="4083988"/>
            <a:ext cx="1416649" cy="10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3850" y="4355713"/>
            <a:ext cx="18573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 txBox="1"/>
          <p:nvPr/>
        </p:nvSpPr>
        <p:spPr>
          <a:xfrm>
            <a:off x="176300" y="3869825"/>
            <a:ext cx="12651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2225" y="1366425"/>
            <a:ext cx="5393350" cy="2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295075" y="1252650"/>
            <a:ext cx="52425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Mobile applications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= Exponential data consumption growing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4023550" y="3777075"/>
            <a:ext cx="5973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visual networking index: Global mobile data traffic forecast update 2017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464100" y="1422250"/>
            <a:ext cx="5641200" cy="30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Device-to-Device network</a:t>
            </a:r>
            <a:r>
              <a:rPr b="0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applications</a:t>
            </a:r>
            <a:endParaRPr b="0" i="0" sz="24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allow communication among them in infrastructure less scenarios.</a:t>
            </a:r>
            <a:endParaRPr b="0" i="0" sz="24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ttp://ideas4petretail.co.uk/files/ideas4giftretail/April_2012/smartphones-and-tablets.gif" id="138" name="Google Shape;13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50" y="1268016"/>
            <a:ext cx="2342748" cy="157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234178" y="3379304"/>
            <a:ext cx="599574" cy="70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04647" y="3098358"/>
            <a:ext cx="599574" cy="708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8561" y="3972237"/>
            <a:ext cx="599574" cy="70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6774188" y="3304124"/>
            <a:ext cx="390000" cy="3378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7327537" y="4224025"/>
            <a:ext cx="599574" cy="70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 flipH="1" rot="-732130">
            <a:off x="7819265" y="4736320"/>
            <a:ext cx="536521" cy="273792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7005203" y="3807146"/>
            <a:ext cx="322200" cy="771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693600" y="4312306"/>
            <a:ext cx="7940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   Infrastructure network	X	    Device-to-Device</a:t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5" y="1948477"/>
            <a:ext cx="3077476" cy="22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800" y="1950815"/>
            <a:ext cx="3077476" cy="22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3961074" y="1325974"/>
            <a:ext cx="47291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Closer users could communicate directly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Dozens of D2D solutions only evaluated through simulations</a:t>
            </a:r>
            <a:endParaRPr/>
          </a:p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Few  real world D2D applications;</a:t>
            </a:r>
            <a:endParaRPr/>
          </a:p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Limits of D2D communication using Wi-Fi Direct;</a:t>
            </a:r>
            <a:endParaRPr/>
          </a:p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Content sharing:</a:t>
            </a:r>
            <a:endParaRPr/>
          </a:p>
          <a:p>
            <a:pPr indent="0" lvl="5" marL="698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D2D communication versus infrastructure network?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Share content through multiples network interfaces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Compare D2D communication performance against traditional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Discuss limitations of D2D communication in devices already available in the market</a:t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Related work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0" name="Google Shape;180;p31"/>
          <p:cNvGraphicFramePr/>
          <p:nvPr/>
        </p:nvGraphicFramePr>
        <p:xfrm>
          <a:off x="73175" y="101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{F6812D03-E1B2-4C20-AFB5-272E5D778272}</a:tableStyleId>
              </a:tblPr>
              <a:tblGrid>
                <a:gridCol w="1774575"/>
                <a:gridCol w="3436875"/>
                <a:gridCol w="37862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Reference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Results</a:t>
                      </a:r>
                      <a:endParaRPr b="1"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(Camps-Mur; Garcia-Saavedra; Serrano, 2013)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 laptops Linux. </a:t>
                      </a:r>
                      <a:r>
                        <a:rPr lang="pt-BR" sz="1500" u="none" cap="none" strike="noStrike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Log wpa_supplicant.</a:t>
                      </a:r>
                      <a:endParaRPr sz="1500" u="none" cap="none" strike="noStrike">
                        <a:solidFill>
                          <a:srgbClr val="FF0000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Delay for detection and formation of groups &lt;5s;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Discovery phase = higher energy consumption;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- Bandwidth = + power consumption.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(Yao; Zhang; Song, 2015)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Wi-Fi Multihop</a:t>
                      </a: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: 6 smartphones - Android. Each device has a routing table (neighbors that it sees).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Proof of concept without performance evaluation.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(Asadi; Mancuso, 2017)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Hybrid architecture</a:t>
                      </a: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: Network infrastructure creates groups of devices and devices from each group communicate via Wi-Fi Direct.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Small groups achieve higher data rate and lower delays.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(Mao et al., 2017)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rgbClr val="FF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Social network mobile</a:t>
                      </a: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for devices Android. 3 devices Android.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Wi-Fi Direct can achieve a data rate of up to 4MB/s on average.</a:t>
                      </a:r>
                      <a:endParaRPr sz="15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